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93" r:id="rId2"/>
    <p:sldId id="327" r:id="rId3"/>
    <p:sldId id="328" r:id="rId4"/>
    <p:sldId id="329" r:id="rId5"/>
    <p:sldId id="330" r:id="rId6"/>
    <p:sldId id="331" r:id="rId7"/>
    <p:sldId id="309" r:id="rId8"/>
    <p:sldId id="335" r:id="rId9"/>
    <p:sldId id="332" r:id="rId10"/>
    <p:sldId id="310" r:id="rId11"/>
    <p:sldId id="312" r:id="rId12"/>
    <p:sldId id="333" r:id="rId13"/>
    <p:sldId id="334" r:id="rId14"/>
    <p:sldId id="31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张 宝华" initials="张" lastIdx="2" clrIdx="0">
    <p:extLst>
      <p:ext uri="{19B8F6BF-5375-455C-9EA6-DF929625EA0E}">
        <p15:presenceInfo xmlns:p15="http://schemas.microsoft.com/office/powerpoint/2012/main" userId="5314b754cbc1bbd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A3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79487" autoAdjust="0"/>
  </p:normalViewPr>
  <p:slideViewPr>
    <p:cSldViewPr snapToGrid="0">
      <p:cViewPr varScale="1">
        <p:scale>
          <a:sx n="91" d="100"/>
          <a:sy n="91" d="100"/>
        </p:scale>
        <p:origin x="132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7AE687-6163-4900-99A0-7595A7FEBFFB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D9ADFF-DEB9-4ED6-B86C-E3A7545962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788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This paper based on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Schwartz’ psycholinguistic model and Schwartz’ ten</a:t>
            </a:r>
            <a:r>
              <a:rPr lang="en-US" altLang="zh-CN" sz="12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values , the author do some experiments with features for automatic value classification use the corpus . Corpus are divided into two categories ,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52E69-F075-4D6C-BC3A-2D172D2C543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5345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This paper based on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Schwartz’ psycholinguistic model and Schwartz’ ten</a:t>
            </a:r>
            <a:r>
              <a:rPr lang="en-US" altLang="zh-CN" sz="12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values , the author do some experiments with features for automatic value classification use the corpus . Corpus are divided into two categories ,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52E69-F075-4D6C-BC3A-2D172D2C543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7706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This paper based on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Schwartz’ psycholinguistic model and Schwartz’ ten</a:t>
            </a:r>
            <a:r>
              <a:rPr lang="en-US" altLang="zh-CN" sz="12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values , the author do some experiments with features for automatic value classification use the corpus . Corpus are divided into two categories ,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52E69-F075-4D6C-BC3A-2D172D2C543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1123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This paper based on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Schwartz’ psycholinguistic model and Schwartz’ ten</a:t>
            </a:r>
            <a:r>
              <a:rPr lang="en-US" altLang="zh-CN" sz="12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values , the author do some experiments with features for automatic value classification use the corpus . Corpus are divided into two categories ,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52E69-F075-4D6C-BC3A-2D172D2C543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1762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This paper based on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Schwartz’ psycholinguistic model and Schwartz’ ten</a:t>
            </a:r>
            <a:r>
              <a:rPr lang="en-US" altLang="zh-CN" sz="12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values , the author do some experiments with features for automatic value classification use the corpus . Corpus are divided into two categories ,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52E69-F075-4D6C-BC3A-2D172D2C543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8335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This paper based on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Schwartz’ psycholinguistic model and Schwartz’ ten</a:t>
            </a:r>
            <a:r>
              <a:rPr lang="en-US" altLang="zh-CN" sz="12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values , the author do some experiments with features for automatic value classification use the corpus . Corpus are divided into two categories ,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52E69-F075-4D6C-BC3A-2D172D2C543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7887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This paper based on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Schwartz’ psycholinguistic model and Schwartz’ ten</a:t>
            </a:r>
            <a:r>
              <a:rPr lang="en-US" altLang="zh-CN" sz="12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values , the author do some experiments with features for automatic value classification use the corpus . Corpus are divided into two categories ,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52E69-F075-4D6C-BC3A-2D172D2C543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92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This paper based on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Schwartz’ psycholinguistic model and Schwartz’ ten</a:t>
            </a:r>
            <a:r>
              <a:rPr lang="en-US" altLang="zh-CN" sz="12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values , the author do some experiments with features for automatic value classification use the corpus . Corpus are divided into two categories ,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52E69-F075-4D6C-BC3A-2D172D2C543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9439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This paper based on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Schwartz’ psycholinguistic model and Schwartz’ ten</a:t>
            </a:r>
            <a:r>
              <a:rPr lang="en-US" altLang="zh-CN" sz="12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values , the author do some experiments with features for automatic value classification use the corpus . Corpus are divided into two categories ,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52E69-F075-4D6C-BC3A-2D172D2C543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092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This paper based on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Schwartz’ psycholinguistic model and Schwartz’ ten</a:t>
            </a:r>
            <a:r>
              <a:rPr lang="en-US" altLang="zh-CN" sz="12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values , the author do some experiments with features for automatic value classification use the corpus . Corpus are divided into two categories ,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52E69-F075-4D6C-BC3A-2D172D2C543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890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This paper based on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Schwartz’ psycholinguistic model and Schwartz’ ten</a:t>
            </a:r>
            <a:r>
              <a:rPr lang="en-US" altLang="zh-CN" sz="12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values , the author do some experiments with features for automatic value classification use the corpus . Corpus are divided into two categories ,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52E69-F075-4D6C-BC3A-2D172D2C543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799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This paper based on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Schwartz’ psycholinguistic model and Schwartz’ ten</a:t>
            </a:r>
            <a:r>
              <a:rPr lang="en-US" altLang="zh-CN" sz="12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values , the author do some experiments with features for automatic value classification use the corpus . Corpus are divided into two categories ,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52E69-F075-4D6C-BC3A-2D172D2C543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8542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This paper based on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Schwartz’ psycholinguistic model and Schwartz’ ten</a:t>
            </a:r>
            <a:r>
              <a:rPr lang="en-US" altLang="zh-CN" sz="12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values , the author do some experiments with features for automatic value classification use the corpus . Corpus are divided into two categories ,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52E69-F075-4D6C-BC3A-2D172D2C543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1564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This paper based on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Schwartz’ psycholinguistic model and Schwartz’ ten</a:t>
            </a:r>
            <a:r>
              <a:rPr lang="en-US" altLang="zh-CN" sz="12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values , the author do some experiments with features for automatic value classification use the corpus . Corpus are divided into two categories ,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52E69-F075-4D6C-BC3A-2D172D2C543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906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4D71-42B6-4C5A-9C84-E71E10C953F4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8A008-99F7-4D8F-BD72-95C96D245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807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4D71-42B6-4C5A-9C84-E71E10C953F4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8A008-99F7-4D8F-BD72-95C96D245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819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4D71-42B6-4C5A-9C84-E71E10C953F4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8A008-99F7-4D8F-BD72-95C96D245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699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88640"/>
            <a:ext cx="792088" cy="786177"/>
          </a:xfrm>
          <a:prstGeom prst="rect">
            <a:avLst/>
          </a:prstGeom>
        </p:spPr>
      </p:pic>
      <p:cxnSp>
        <p:nvCxnSpPr>
          <p:cNvPr id="7" name="直接连接符 6"/>
          <p:cNvCxnSpPr/>
          <p:nvPr userDrawn="1"/>
        </p:nvCxnSpPr>
        <p:spPr>
          <a:xfrm>
            <a:off x="0" y="1052736"/>
            <a:ext cx="12192000" cy="0"/>
          </a:xfrm>
          <a:prstGeom prst="line">
            <a:avLst/>
          </a:prstGeom>
          <a:ln w="57150">
            <a:solidFill>
              <a:srgbClr val="0092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内容占位符 16"/>
          <p:cNvSpPr>
            <a:spLocks noGrp="1"/>
          </p:cNvSpPr>
          <p:nvPr>
            <p:ph sz="quarter" idx="10"/>
          </p:nvPr>
        </p:nvSpPr>
        <p:spPr>
          <a:xfrm>
            <a:off x="962298" y="1340767"/>
            <a:ext cx="10246270" cy="5498529"/>
          </a:xfrm>
        </p:spPr>
        <p:txBody>
          <a:bodyPr>
            <a:normAutofit/>
          </a:bodyPr>
          <a:lstStyle>
            <a:lvl1pPr>
              <a:lnSpc>
                <a:spcPct val="125000"/>
              </a:lnSpc>
              <a:spcAft>
                <a:spcPts val="800"/>
              </a:spcAft>
              <a:buClr>
                <a:srgbClr val="009241"/>
              </a:buClr>
              <a:defRPr sz="2000">
                <a:latin typeface="+mn-ea"/>
                <a:ea typeface="+mn-ea"/>
              </a:defRPr>
            </a:lvl1pPr>
            <a:lvl2pPr>
              <a:lnSpc>
                <a:spcPct val="125000"/>
              </a:lnSpc>
              <a:spcAft>
                <a:spcPts val="800"/>
              </a:spcAft>
              <a:defRPr sz="1800">
                <a:latin typeface="+mn-ea"/>
                <a:ea typeface="+mn-ea"/>
              </a:defRPr>
            </a:lvl2pPr>
            <a:lvl3pPr>
              <a:lnSpc>
                <a:spcPct val="125000"/>
              </a:lnSpc>
              <a:spcAft>
                <a:spcPts val="800"/>
              </a:spcAft>
              <a:defRPr sz="1600">
                <a:latin typeface="+mn-ea"/>
                <a:ea typeface="+mn-ea"/>
              </a:defRPr>
            </a:lvl3pPr>
            <a:lvl4pPr>
              <a:lnSpc>
                <a:spcPct val="125000"/>
              </a:lnSpc>
              <a:spcAft>
                <a:spcPts val="800"/>
              </a:spcAft>
              <a:defRPr sz="1400">
                <a:latin typeface="+mn-ea"/>
                <a:ea typeface="+mn-ea"/>
              </a:defRPr>
            </a:lvl4pPr>
            <a:lvl5pPr>
              <a:lnSpc>
                <a:spcPct val="125000"/>
              </a:lnSpc>
              <a:spcAft>
                <a:spcPts val="800"/>
              </a:spcAft>
              <a:defRPr sz="1400"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8" name="标题 17"/>
          <p:cNvSpPr>
            <a:spLocks noGrp="1"/>
          </p:cNvSpPr>
          <p:nvPr>
            <p:ph type="title"/>
          </p:nvPr>
        </p:nvSpPr>
        <p:spPr>
          <a:xfrm>
            <a:off x="1329680" y="264687"/>
            <a:ext cx="7646640" cy="634082"/>
          </a:xfrm>
        </p:spPr>
        <p:txBody>
          <a:bodyPr>
            <a:noAutofit/>
          </a:bodyPr>
          <a:lstStyle>
            <a:lvl1pPr algn="l">
              <a:defRPr sz="3600" b="1">
                <a:latin typeface="+mj-ea"/>
                <a:ea typeface="+mj-ea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0" name="矩形 19"/>
          <p:cNvSpPr/>
          <p:nvPr userDrawn="1"/>
        </p:nvSpPr>
        <p:spPr>
          <a:xfrm>
            <a:off x="10465321" y="5111105"/>
            <a:ext cx="1728192" cy="1728192"/>
          </a:xfrm>
          <a:prstGeom prst="rect">
            <a:avLst/>
          </a:prstGeom>
          <a:blipFill dpi="0" rotWithShape="1">
            <a:blip r:embed="rId3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5716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4D71-42B6-4C5A-9C84-E71E10C953F4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8A008-99F7-4D8F-BD72-95C96D245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253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4D71-42B6-4C5A-9C84-E71E10C953F4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8A008-99F7-4D8F-BD72-95C96D245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298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4D71-42B6-4C5A-9C84-E71E10C953F4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8A008-99F7-4D8F-BD72-95C96D245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10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4D71-42B6-4C5A-9C84-E71E10C953F4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8A008-99F7-4D8F-BD72-95C96D245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858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4D71-42B6-4C5A-9C84-E71E10C953F4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8A008-99F7-4D8F-BD72-95C96D245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273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4D71-42B6-4C5A-9C84-E71E10C953F4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8A008-99F7-4D8F-BD72-95C96D245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719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4D71-42B6-4C5A-9C84-E71E10C953F4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8A008-99F7-4D8F-BD72-95C96D245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641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4D71-42B6-4C5A-9C84-E71E10C953F4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8A008-99F7-4D8F-BD72-95C96D245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993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5A4D71-42B6-4C5A-9C84-E71E10C953F4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8A008-99F7-4D8F-BD72-95C96D245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7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84136" cy="102737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3729E65-71D3-4B7A-A328-77A353A7E1FA}"/>
              </a:ext>
            </a:extLst>
          </p:cNvPr>
          <p:cNvSpPr txBox="1">
            <a:spLocks/>
          </p:cNvSpPr>
          <p:nvPr/>
        </p:nvSpPr>
        <p:spPr>
          <a:xfrm>
            <a:off x="1310564" y="2277570"/>
            <a:ext cx="9105188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r>
              <a:rPr lang="zh-CN" altLang="en-US" b="1" dirty="0">
                <a:latin typeface="+mn-ea"/>
                <a:cs typeface="Gotham Pro Light" panose="02000503030000020004" pitchFamily="2" charset="0"/>
              </a:rPr>
              <a:t>基于</a:t>
            </a:r>
            <a:r>
              <a:rPr lang="en-US" altLang="zh-CN" b="1" dirty="0">
                <a:latin typeface="+mn-ea"/>
                <a:cs typeface="Gotham Pro Light" panose="02000503030000020004" pitchFamily="2" charset="0"/>
              </a:rPr>
              <a:t>seq2seq</a:t>
            </a:r>
            <a:r>
              <a:rPr lang="zh-CN" altLang="en-US" b="1" dirty="0">
                <a:latin typeface="+mn-ea"/>
                <a:cs typeface="Gotham Pro Light" panose="02000503030000020004" pitchFamily="2" charset="0"/>
              </a:rPr>
              <a:t>模型的文本自动摘要</a:t>
            </a:r>
            <a:endParaRPr lang="en-US" altLang="zh-CN" b="1" dirty="0">
              <a:latin typeface="+mn-ea"/>
              <a:cs typeface="Gotham Pro Light" panose="02000503030000020004" pitchFamily="2" charset="0"/>
            </a:endParaRPr>
          </a:p>
          <a:p>
            <a:pPr marL="0" indent="0" algn="ctr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endParaRPr lang="en-US" b="1" dirty="0">
              <a:latin typeface="+mn-ea"/>
              <a:cs typeface="Gotham Pro Light" panose="02000503030000020004" pitchFamily="2" charset="0"/>
            </a:endParaRPr>
          </a:p>
          <a:p>
            <a:pPr marL="0" indent="0" algn="ctr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endParaRPr lang="en-US" b="1" dirty="0">
              <a:latin typeface="+mn-ea"/>
              <a:cs typeface="Gotham Pro Light" panose="02000503030000020004" pitchFamily="2" charset="0"/>
            </a:endParaRPr>
          </a:p>
          <a:p>
            <a:pPr marL="0" indent="0" algn="ctr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endParaRPr lang="en-US" altLang="zh-CN" sz="1400" b="1" dirty="0">
              <a:latin typeface="+mn-ea"/>
              <a:cs typeface="Gotham Pro Light" panose="02000503030000020004" pitchFamily="2" charset="0"/>
            </a:endParaRPr>
          </a:p>
          <a:p>
            <a:pPr marL="0" indent="0" algn="ctr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r>
              <a:rPr lang="zh-CN" altLang="en-US" sz="1400" b="1" dirty="0">
                <a:latin typeface="+mn-ea"/>
                <a:cs typeface="Gotham Pro Light" panose="02000503030000020004" pitchFamily="2" charset="0"/>
              </a:rPr>
              <a:t>小组成员：姜庆鸿 刘子宇 刘宏玉</a:t>
            </a:r>
            <a:endParaRPr lang="en-US" sz="1400" b="1" dirty="0">
              <a:latin typeface="+mn-ea"/>
              <a:cs typeface="Gotham Pro Light" panose="02000503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8458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84136" cy="102737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3729E65-71D3-4B7A-A328-77A353A7E1FA}"/>
              </a:ext>
            </a:extLst>
          </p:cNvPr>
          <p:cNvSpPr txBox="1">
            <a:spLocks/>
          </p:cNvSpPr>
          <p:nvPr/>
        </p:nvSpPr>
        <p:spPr>
          <a:xfrm>
            <a:off x="1384136" y="1762563"/>
            <a:ext cx="9105188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r>
              <a:rPr lang="en-US" altLang="zh-CN" sz="2000" dirty="0">
                <a:latin typeface="+mn-ea"/>
                <a:cs typeface="Gotham Pro Light" panose="02000503030000020004" pitchFamily="2" charset="0"/>
              </a:rPr>
              <a:t>Python 3.6 </a:t>
            </a:r>
            <a:r>
              <a:rPr lang="en-US" altLang="zh-CN" sz="2000" dirty="0">
                <a:latin typeface="+mn-ea"/>
              </a:rPr>
              <a:t>Pytorch0.4.1</a:t>
            </a:r>
          </a:p>
          <a:p>
            <a:pPr marL="0" indent="0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endParaRPr lang="en-US" altLang="zh-CN" sz="2000" dirty="0">
              <a:latin typeface="+mn-ea"/>
            </a:endParaRPr>
          </a:p>
          <a:p>
            <a:pPr marL="0" indent="0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r>
              <a:rPr lang="zh-CN" altLang="en-US" sz="2000" dirty="0">
                <a:latin typeface="+mn-ea"/>
              </a:rPr>
              <a:t>生成式神经网络模型的基本结构主要由编码器（</a:t>
            </a:r>
            <a:r>
              <a:rPr lang="en-US" altLang="zh-CN" sz="2000" dirty="0">
                <a:latin typeface="+mn-ea"/>
              </a:rPr>
              <a:t>encoder</a:t>
            </a:r>
            <a:r>
              <a:rPr lang="zh-CN" altLang="en-US" sz="2000" dirty="0">
                <a:latin typeface="+mn-ea"/>
              </a:rPr>
              <a:t>）和解码器（</a:t>
            </a:r>
            <a:r>
              <a:rPr lang="en-US" altLang="zh-CN" sz="2000" dirty="0">
                <a:latin typeface="+mn-ea"/>
              </a:rPr>
              <a:t>decoder</a:t>
            </a:r>
            <a:r>
              <a:rPr lang="zh-CN" altLang="en-US" sz="2000" dirty="0">
                <a:latin typeface="+mn-ea"/>
              </a:rPr>
              <a:t>）组成，编码和解码都由神经网络实现。</a:t>
            </a:r>
            <a:endParaRPr lang="en-US" altLang="zh-CN" sz="2000" dirty="0">
              <a:latin typeface="+mn-ea"/>
            </a:endParaRPr>
          </a:p>
          <a:p>
            <a:pPr marL="0" indent="0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endParaRPr lang="en-US" sz="2000" dirty="0">
              <a:latin typeface="+mn-ea"/>
              <a:cs typeface="Gotham Pro Light" panose="02000503030000020004" pitchFamily="2" charset="0"/>
            </a:endParaRPr>
          </a:p>
          <a:p>
            <a:pPr marL="0" indent="0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r>
              <a:rPr lang="zh-CN" altLang="en-US" sz="2000" b="1" dirty="0"/>
              <a:t>项目的</a:t>
            </a:r>
            <a:r>
              <a:rPr lang="en-US" altLang="zh-CN" sz="2000" b="1" dirty="0"/>
              <a:t>Seq2Seq</a:t>
            </a:r>
            <a:r>
              <a:rPr lang="zh-CN" altLang="en-US" sz="2000" b="1" dirty="0"/>
              <a:t>架构中的编码器和解码器由递归神经网络（</a:t>
            </a:r>
            <a:r>
              <a:rPr lang="en-US" altLang="zh-CN" sz="2000" b="1" dirty="0"/>
              <a:t>RNN</a:t>
            </a:r>
            <a:r>
              <a:rPr lang="zh-CN" altLang="en-US" sz="2000" b="1" dirty="0"/>
              <a:t>）实现</a:t>
            </a:r>
            <a:endParaRPr lang="en-US" sz="2000" b="1" dirty="0">
              <a:latin typeface="+mn-ea"/>
              <a:cs typeface="Gotham Pro Light" panose="02000503030000020004" pitchFamily="2" charset="0"/>
            </a:endParaRPr>
          </a:p>
          <a:p>
            <a:pPr marL="0" indent="0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endParaRPr lang="en-US" sz="2000" dirty="0">
              <a:latin typeface="+mn-ea"/>
              <a:cs typeface="Gotham Pro Light" panose="02000503030000020004" pitchFamily="2" charset="0"/>
            </a:endParaRP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F2FED9EC-8B27-436F-BA15-37C5AA619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9415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84136" cy="102737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3729E65-71D3-4B7A-A328-77A353A7E1FA}"/>
              </a:ext>
            </a:extLst>
          </p:cNvPr>
          <p:cNvSpPr txBox="1">
            <a:spLocks/>
          </p:cNvSpPr>
          <p:nvPr/>
        </p:nvSpPr>
        <p:spPr>
          <a:xfrm>
            <a:off x="1384136" y="1815186"/>
            <a:ext cx="9325905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r>
              <a:rPr lang="en-US" altLang="zh-CN" sz="2000" dirty="0">
                <a:latin typeface="+mn-ea"/>
              </a:rPr>
              <a:t>RNN</a:t>
            </a:r>
            <a:r>
              <a:rPr lang="zh-CN" altLang="en-US" sz="2000">
                <a:latin typeface="+mn-ea"/>
              </a:rPr>
              <a:t>神经网络，因为</a:t>
            </a:r>
            <a:r>
              <a:rPr lang="zh-CN" altLang="en-US" sz="2000" dirty="0">
                <a:latin typeface="+mn-ea"/>
              </a:rPr>
              <a:t>它的输出不仅依赖于输入，还依赖上一时刻输出</a:t>
            </a:r>
            <a:endParaRPr lang="en-US" sz="2000" dirty="0">
              <a:latin typeface="+mn-ea"/>
              <a:cs typeface="Gotham Pro Light" panose="02000503030000020004" pitchFamily="2" charset="0"/>
            </a:endParaRP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1CAD66A0-4C27-439E-9DD3-A90260CD4C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0851819-B283-4023-91E5-E58ACA090D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4136" y="2724030"/>
            <a:ext cx="8696325" cy="253365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28DA4DF-E963-4344-A045-23B690BAE976}"/>
              </a:ext>
            </a:extLst>
          </p:cNvPr>
          <p:cNvSpPr txBox="1"/>
          <p:nvPr/>
        </p:nvSpPr>
        <p:spPr>
          <a:xfrm>
            <a:off x="1177160" y="5528441"/>
            <a:ext cx="8903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</a:t>
            </a:r>
            <a:r>
              <a:rPr lang="zh-CN" altLang="en-US" dirty="0"/>
              <a:t>时刻的输出</a:t>
            </a:r>
            <a:r>
              <a:rPr lang="en-US" altLang="zh-CN" dirty="0"/>
              <a:t>h</a:t>
            </a:r>
            <a:r>
              <a:rPr lang="zh-CN" altLang="en-US" dirty="0"/>
              <a:t>不仅依赖</a:t>
            </a:r>
            <a:r>
              <a:rPr lang="en-US" altLang="zh-CN" dirty="0"/>
              <a:t>t</a:t>
            </a:r>
            <a:r>
              <a:rPr lang="zh-CN" altLang="en-US" dirty="0"/>
              <a:t>时刻的输入</a:t>
            </a:r>
            <a:r>
              <a:rPr lang="en-US" altLang="zh-CN" dirty="0"/>
              <a:t>x</a:t>
            </a:r>
            <a:r>
              <a:rPr lang="zh-CN" altLang="en-US" dirty="0"/>
              <a:t>，还依赖</a:t>
            </a:r>
            <a:r>
              <a:rPr lang="en-US" altLang="zh-CN" dirty="0"/>
              <a:t>t-1</a:t>
            </a:r>
            <a:r>
              <a:rPr lang="zh-CN" altLang="en-US" dirty="0"/>
              <a:t>时刻的输出，而</a:t>
            </a:r>
            <a:r>
              <a:rPr lang="en-US" altLang="zh-CN" dirty="0"/>
              <a:t>t-1</a:t>
            </a:r>
            <a:r>
              <a:rPr lang="zh-CN" altLang="en-US" dirty="0"/>
              <a:t>的输出又依赖</a:t>
            </a:r>
            <a:r>
              <a:rPr lang="en-US" altLang="zh-CN" dirty="0"/>
              <a:t>t-1</a:t>
            </a:r>
            <a:r>
              <a:rPr lang="zh-CN" altLang="en-US" dirty="0"/>
              <a:t>的输入和</a:t>
            </a:r>
            <a:r>
              <a:rPr lang="en-US" altLang="zh-CN" dirty="0"/>
              <a:t>t-2</a:t>
            </a:r>
            <a:r>
              <a:rPr lang="zh-CN" altLang="en-US" dirty="0"/>
              <a:t>输出，如此递归，时序上的依赖使</a:t>
            </a:r>
            <a:r>
              <a:rPr lang="en-US" altLang="zh-CN" dirty="0"/>
              <a:t>RNN</a:t>
            </a:r>
            <a:r>
              <a:rPr lang="zh-CN" altLang="en-US" dirty="0"/>
              <a:t>在理论上能在某时刻输出时，考虑到所有过去时刻的输入信息，特别适合时序数据</a:t>
            </a:r>
          </a:p>
        </p:txBody>
      </p:sp>
    </p:spTree>
    <p:extLst>
      <p:ext uri="{BB962C8B-B14F-4D97-AF65-F5344CB8AC3E}">
        <p14:creationId xmlns:p14="http://schemas.microsoft.com/office/powerpoint/2010/main" val="14812555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84136" cy="102737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3729E65-71D3-4B7A-A328-77A353A7E1FA}"/>
              </a:ext>
            </a:extLst>
          </p:cNvPr>
          <p:cNvSpPr txBox="1">
            <a:spLocks/>
          </p:cNvSpPr>
          <p:nvPr/>
        </p:nvSpPr>
        <p:spPr>
          <a:xfrm>
            <a:off x="1384136" y="1815186"/>
            <a:ext cx="9325905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r>
              <a:rPr lang="en-US" altLang="zh-CN" sz="2000" dirty="0">
                <a:latin typeface="+mn-ea"/>
              </a:rPr>
              <a:t>Encoder </a:t>
            </a:r>
            <a:r>
              <a:rPr lang="zh-CN" altLang="en-US" sz="2000" dirty="0">
                <a:latin typeface="+mn-ea"/>
              </a:rPr>
              <a:t>部分</a:t>
            </a:r>
            <a:endParaRPr lang="en-US" sz="2000" dirty="0">
              <a:latin typeface="+mn-ea"/>
              <a:cs typeface="Gotham Pro Light" panose="02000503030000020004" pitchFamily="2" charset="0"/>
            </a:endParaRP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1CAD66A0-4C27-439E-9DD3-A90260CD4C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2B40BCE-6988-4C35-8B3C-071E08DC0E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0253" y="1843599"/>
            <a:ext cx="4926067" cy="3170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84136" cy="102737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3729E65-71D3-4B7A-A328-77A353A7E1FA}"/>
              </a:ext>
            </a:extLst>
          </p:cNvPr>
          <p:cNvSpPr txBox="1">
            <a:spLocks/>
          </p:cNvSpPr>
          <p:nvPr/>
        </p:nvSpPr>
        <p:spPr>
          <a:xfrm>
            <a:off x="1384136" y="1815186"/>
            <a:ext cx="9325905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r>
              <a:rPr lang="en-US" altLang="zh-CN" sz="2000" dirty="0">
                <a:latin typeface="+mn-ea"/>
              </a:rPr>
              <a:t>Decoder </a:t>
            </a:r>
            <a:r>
              <a:rPr lang="zh-CN" altLang="en-US" sz="2000" dirty="0">
                <a:latin typeface="+mn-ea"/>
              </a:rPr>
              <a:t>部分</a:t>
            </a:r>
            <a:endParaRPr lang="en-US" sz="2000" dirty="0">
              <a:latin typeface="+mn-ea"/>
              <a:cs typeface="Gotham Pro Light" panose="02000503030000020004" pitchFamily="2" charset="0"/>
            </a:endParaRP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1CAD66A0-4C27-439E-9DD3-A90260CD4C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32DC928-4508-4570-81B4-EBC215A863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1659" y="1959193"/>
            <a:ext cx="4031210" cy="381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023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84136" cy="102737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3067044-B1B7-43E1-A1DF-7D20C67FF8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875" y="2547937"/>
            <a:ext cx="11144250" cy="1762125"/>
          </a:xfrm>
          <a:prstGeom prst="rect">
            <a:avLst/>
          </a:prstGeom>
        </p:spPr>
      </p:pic>
      <p:sp>
        <p:nvSpPr>
          <p:cNvPr id="7" name="标题 6">
            <a:extLst>
              <a:ext uri="{FF2B5EF4-FFF2-40B4-BE49-F238E27FC236}">
                <a16:creationId xmlns:a16="http://schemas.microsoft.com/office/drawing/2014/main" id="{13AC7FF7-F1A3-4C00-8F84-44BD6ACF9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5B06782-949D-4ECE-A85E-614FB84813A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23875" y="4756687"/>
            <a:ext cx="10773103" cy="165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496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84136" cy="102737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3729E65-71D3-4B7A-A328-77A353A7E1FA}"/>
              </a:ext>
            </a:extLst>
          </p:cNvPr>
          <p:cNvSpPr txBox="1">
            <a:spLocks/>
          </p:cNvSpPr>
          <p:nvPr/>
        </p:nvSpPr>
        <p:spPr>
          <a:xfrm>
            <a:off x="1310564" y="2277570"/>
            <a:ext cx="9105188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r>
              <a:rPr lang="zh-CN" altLang="en-US" sz="2000" dirty="0">
                <a:latin typeface="+mn-ea"/>
              </a:rPr>
              <a:t>随着近几年文本信息的爆发式增长，人们每天能接触到海量的文本信息，如新闻、博客、聊天、报告、论文、微博等。从大量文本信息中提取重要的内容，已成为我们的一个迫切需求，而自动文本摘要（</a:t>
            </a:r>
            <a:r>
              <a:rPr lang="en-US" altLang="zh-CN" sz="2000" dirty="0">
                <a:latin typeface="+mn-ea"/>
              </a:rPr>
              <a:t>automatic text summarization</a:t>
            </a:r>
            <a:r>
              <a:rPr lang="zh-CN" altLang="en-US" sz="2000" dirty="0">
                <a:latin typeface="+mn-ea"/>
              </a:rPr>
              <a:t>）则提供了一个高效的解决方案。</a:t>
            </a:r>
            <a:endParaRPr lang="en-US" sz="2000" dirty="0">
              <a:latin typeface="+mn-ea"/>
              <a:cs typeface="Gotham Pro Light" panose="02000503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692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84136" cy="102737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3729E65-71D3-4B7A-A328-77A353A7E1FA}"/>
              </a:ext>
            </a:extLst>
          </p:cNvPr>
          <p:cNvSpPr txBox="1">
            <a:spLocks/>
          </p:cNvSpPr>
          <p:nvPr/>
        </p:nvSpPr>
        <p:spPr>
          <a:xfrm>
            <a:off x="1310564" y="2277570"/>
            <a:ext cx="9105188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r>
              <a:rPr lang="zh-CN" altLang="en-US" dirty="0"/>
              <a:t>妙龄美妇泣血控诉：大师，夺我丈夫，你情何以堪？</a:t>
            </a:r>
            <a:endParaRPr lang="en-US" sz="2000" dirty="0">
              <a:latin typeface="+mn-ea"/>
              <a:cs typeface="Gotham Pro Light" panose="02000503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322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84136" cy="102737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3729E65-71D3-4B7A-A328-77A353A7E1FA}"/>
              </a:ext>
            </a:extLst>
          </p:cNvPr>
          <p:cNvSpPr txBox="1">
            <a:spLocks/>
          </p:cNvSpPr>
          <p:nvPr/>
        </p:nvSpPr>
        <p:spPr>
          <a:xfrm>
            <a:off x="1310564" y="2277570"/>
            <a:ext cx="9105188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r>
              <a:rPr lang="zh-CN" altLang="en-US" dirty="0"/>
              <a:t>妙龄美妇泣血控诉：大师，夺我丈夫，你情何以堪？</a:t>
            </a:r>
            <a:endParaRPr lang="en-US" sz="2000" dirty="0">
              <a:latin typeface="+mn-ea"/>
              <a:cs typeface="Gotham Pro Light" panose="02000503030000020004" pitchFamily="2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1ED5264-F575-4711-B979-1D3561E2A8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322" y="2932386"/>
            <a:ext cx="58293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493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84136" cy="102737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3729E65-71D3-4B7A-A328-77A353A7E1FA}"/>
              </a:ext>
            </a:extLst>
          </p:cNvPr>
          <p:cNvSpPr txBox="1">
            <a:spLocks/>
          </p:cNvSpPr>
          <p:nvPr/>
        </p:nvSpPr>
        <p:spPr>
          <a:xfrm>
            <a:off x="1310564" y="2277570"/>
            <a:ext cx="9105188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r>
              <a:rPr lang="zh-CN" altLang="en-US" dirty="0"/>
              <a:t>国家一级保护动物缘何命丧公安局长之手？</a:t>
            </a:r>
            <a:endParaRPr lang="en-US" sz="2000" dirty="0">
              <a:latin typeface="+mn-ea"/>
              <a:cs typeface="Gotham Pro Light" panose="02000503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121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84136" cy="102737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3729E65-71D3-4B7A-A328-77A353A7E1FA}"/>
              </a:ext>
            </a:extLst>
          </p:cNvPr>
          <p:cNvSpPr txBox="1">
            <a:spLocks/>
          </p:cNvSpPr>
          <p:nvPr/>
        </p:nvSpPr>
        <p:spPr>
          <a:xfrm>
            <a:off x="1310564" y="2277570"/>
            <a:ext cx="9105188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r>
              <a:rPr lang="zh-CN" altLang="en-US" dirty="0"/>
              <a:t>国家一级保护动物缘何命丧公安局长之手？</a:t>
            </a:r>
            <a:endParaRPr lang="en-US" sz="2000" dirty="0">
              <a:latin typeface="+mn-ea"/>
              <a:cs typeface="Gotham Pro Light" panose="02000503030000020004" pitchFamily="2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B51960C-CAF4-4FB5-B29A-479F3C640C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338" y="3003988"/>
            <a:ext cx="63500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907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84136" cy="102737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3729E65-71D3-4B7A-A328-77A353A7E1FA}"/>
              </a:ext>
            </a:extLst>
          </p:cNvPr>
          <p:cNvSpPr txBox="1">
            <a:spLocks/>
          </p:cNvSpPr>
          <p:nvPr/>
        </p:nvSpPr>
        <p:spPr>
          <a:xfrm>
            <a:off x="1384136" y="1762563"/>
            <a:ext cx="9105188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r>
              <a:rPr lang="zh-CN" altLang="en-US" sz="2000" dirty="0">
                <a:latin typeface="+mn-ea"/>
              </a:rPr>
              <a:t>自动文本摘要通常可分为两类</a:t>
            </a:r>
            <a:endParaRPr lang="en-US" altLang="zh-CN" sz="2000" dirty="0">
              <a:latin typeface="+mn-ea"/>
            </a:endParaRPr>
          </a:p>
          <a:p>
            <a:pPr marL="0" indent="0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r>
              <a:rPr lang="zh-CN" altLang="en-US" sz="2000" dirty="0">
                <a:latin typeface="+mn-ea"/>
              </a:rPr>
              <a:t>抽取式（</a:t>
            </a:r>
            <a:r>
              <a:rPr lang="en-US" altLang="zh-CN" sz="2000" dirty="0">
                <a:latin typeface="+mn-ea"/>
              </a:rPr>
              <a:t>extractive</a:t>
            </a:r>
            <a:r>
              <a:rPr lang="zh-CN" altLang="en-US" sz="2000" dirty="0">
                <a:latin typeface="+mn-ea"/>
              </a:rPr>
              <a:t>）和生成式（</a:t>
            </a:r>
            <a:r>
              <a:rPr lang="en-US" altLang="zh-CN" sz="2000" dirty="0">
                <a:latin typeface="+mn-ea"/>
              </a:rPr>
              <a:t>abstractive</a:t>
            </a:r>
            <a:r>
              <a:rPr lang="zh-CN" altLang="en-US" sz="2000" dirty="0">
                <a:latin typeface="+mn-ea"/>
              </a:rPr>
              <a:t>）</a:t>
            </a:r>
            <a:endParaRPr lang="en-US" altLang="zh-CN" sz="2000" dirty="0">
              <a:latin typeface="+mn-ea"/>
            </a:endParaRPr>
          </a:p>
          <a:p>
            <a:pPr marL="0" indent="0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endParaRPr lang="en-US" sz="2000" dirty="0">
              <a:latin typeface="+mn-ea"/>
              <a:cs typeface="Gotham Pro Light" panose="02000503030000020004" pitchFamily="2" charset="0"/>
            </a:endParaRPr>
          </a:p>
          <a:p>
            <a:pPr marL="0" indent="0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r>
              <a:rPr lang="zh-CN" altLang="en-US" sz="2000" b="1" dirty="0"/>
              <a:t>抽取式摘要</a:t>
            </a:r>
            <a:r>
              <a:rPr lang="zh-CN" altLang="en-US" sz="2000" dirty="0"/>
              <a:t>：判断原文本中重要的句子，</a:t>
            </a:r>
            <a:r>
              <a:rPr lang="zh-CN" altLang="en-US" sz="2000" b="1" dirty="0"/>
              <a:t>抽取</a:t>
            </a:r>
            <a:r>
              <a:rPr lang="zh-CN" altLang="en-US" sz="2000" dirty="0"/>
              <a:t>这些句子成为一篇摘要。</a:t>
            </a:r>
            <a:endParaRPr lang="en-US" altLang="zh-CN" sz="2000" dirty="0"/>
          </a:p>
          <a:p>
            <a:pPr marL="0" indent="0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r>
              <a:rPr lang="zh-CN" altLang="en-US" sz="2000" b="1" dirty="0">
                <a:latin typeface="+mn-ea"/>
              </a:rPr>
              <a:t>生成式</a:t>
            </a:r>
            <a:r>
              <a:rPr lang="zh-CN" altLang="en-US" sz="2000" b="1" dirty="0"/>
              <a:t>摘要：</a:t>
            </a:r>
            <a:r>
              <a:rPr lang="zh-CN" altLang="en-US" sz="2000" dirty="0"/>
              <a:t>应用先进的自然语言处理的算法，通过转述、同义替换、句子缩写等技术，</a:t>
            </a:r>
            <a:r>
              <a:rPr lang="zh-CN" altLang="en-US" sz="2000" b="1" dirty="0"/>
              <a:t>生成</a:t>
            </a:r>
            <a:r>
              <a:rPr lang="zh-CN" altLang="en-US" sz="2000" dirty="0"/>
              <a:t>更凝练简洁的摘要。比起抽取式，生成式更接近人进行摘要的过程。历史上，抽取式的效果通常优于生成式。伴随深度神经网络的兴起和研究，基于神经网络的生成式文本摘要得到快速发展，并取得了不错的成绩。</a:t>
            </a:r>
            <a:endParaRPr lang="en-US" sz="2000" dirty="0">
              <a:latin typeface="+mn-ea"/>
              <a:cs typeface="Gotham Pro Light" panose="02000503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57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84136" cy="1027375"/>
          </a:xfrm>
          <a:prstGeom prst="rect">
            <a:avLst/>
          </a:prstGeom>
        </p:spPr>
      </p:pic>
      <p:sp>
        <p:nvSpPr>
          <p:cNvPr id="7" name="标题 6">
            <a:extLst>
              <a:ext uri="{FF2B5EF4-FFF2-40B4-BE49-F238E27FC236}">
                <a16:creationId xmlns:a16="http://schemas.microsoft.com/office/drawing/2014/main" id="{13AC7FF7-F1A3-4C00-8F84-44BD6ACF9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6C24FA3-A1AB-402D-8C0E-7C0C9D390040}"/>
              </a:ext>
            </a:extLst>
          </p:cNvPr>
          <p:cNvSpPr/>
          <p:nvPr/>
        </p:nvSpPr>
        <p:spPr>
          <a:xfrm>
            <a:off x="4014951" y="1429542"/>
            <a:ext cx="2081047" cy="79878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训练语料中分分词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7ABA9E9-5159-420F-B0BE-3F54FBB16B3B}"/>
              </a:ext>
            </a:extLst>
          </p:cNvPr>
          <p:cNvSpPr/>
          <p:nvPr/>
        </p:nvSpPr>
        <p:spPr>
          <a:xfrm>
            <a:off x="2585543" y="2759101"/>
            <a:ext cx="2081047" cy="79878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Encoder </a:t>
            </a:r>
            <a:r>
              <a:rPr lang="zh-CN" altLang="en-US" dirty="0">
                <a:solidFill>
                  <a:schemeClr val="tx1"/>
                </a:solidFill>
              </a:rPr>
              <a:t>编码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D08633F-4F4E-407F-B8AD-BA8889A6BD22}"/>
              </a:ext>
            </a:extLst>
          </p:cNvPr>
          <p:cNvSpPr/>
          <p:nvPr/>
        </p:nvSpPr>
        <p:spPr>
          <a:xfrm>
            <a:off x="5444365" y="2772239"/>
            <a:ext cx="2081047" cy="79878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Decoder </a:t>
            </a:r>
            <a:r>
              <a:rPr lang="zh-CN" altLang="en-US" dirty="0">
                <a:solidFill>
                  <a:schemeClr val="tx1"/>
                </a:solidFill>
              </a:rPr>
              <a:t>解码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5E79719-31B4-4931-9204-85E554BAF8DE}"/>
              </a:ext>
            </a:extLst>
          </p:cNvPr>
          <p:cNvSpPr/>
          <p:nvPr/>
        </p:nvSpPr>
        <p:spPr>
          <a:xfrm>
            <a:off x="4112476" y="4014786"/>
            <a:ext cx="2081047" cy="79878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保存模型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4BB03B3-F810-44FA-AC30-7FB0746EC07E}"/>
              </a:ext>
            </a:extLst>
          </p:cNvPr>
          <p:cNvSpPr/>
          <p:nvPr/>
        </p:nvSpPr>
        <p:spPr>
          <a:xfrm>
            <a:off x="4112475" y="5522719"/>
            <a:ext cx="2081047" cy="79878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验证测试集并输出结果</a:t>
            </a:r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1C85F440-DD46-4C4F-97FC-134BF1AAD68C}"/>
              </a:ext>
            </a:extLst>
          </p:cNvPr>
          <p:cNvCxnSpPr>
            <a:cxnSpLocks/>
            <a:stCxn id="2" idx="2"/>
            <a:endCxn id="6" idx="0"/>
          </p:cNvCxnSpPr>
          <p:nvPr/>
        </p:nvCxnSpPr>
        <p:spPr>
          <a:xfrm flipH="1">
            <a:off x="3626067" y="2228328"/>
            <a:ext cx="1429408" cy="5307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4A514E92-45CC-42DB-B315-E42338924CA9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4666590" y="3158494"/>
            <a:ext cx="777775" cy="131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E52BD1E9-64A8-4C8D-80C6-15A0C1D6DECA}"/>
              </a:ext>
            </a:extLst>
          </p:cNvPr>
          <p:cNvCxnSpPr>
            <a:cxnSpLocks/>
            <a:stCxn id="8" idx="2"/>
            <a:endCxn id="9" idx="0"/>
          </p:cNvCxnSpPr>
          <p:nvPr/>
        </p:nvCxnSpPr>
        <p:spPr>
          <a:xfrm flipH="1">
            <a:off x="5153000" y="3571025"/>
            <a:ext cx="1331889" cy="4437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97D4A77-7083-43D3-A333-895ABA3A4235}"/>
              </a:ext>
            </a:extLst>
          </p:cNvPr>
          <p:cNvCxnSpPr>
            <a:cxnSpLocks/>
            <a:stCxn id="9" idx="2"/>
            <a:endCxn id="10" idx="0"/>
          </p:cNvCxnSpPr>
          <p:nvPr/>
        </p:nvCxnSpPr>
        <p:spPr>
          <a:xfrm flipH="1">
            <a:off x="5152999" y="4813572"/>
            <a:ext cx="1" cy="7091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9076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84136" cy="102737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3729E65-71D3-4B7A-A328-77A353A7E1FA}"/>
              </a:ext>
            </a:extLst>
          </p:cNvPr>
          <p:cNvSpPr txBox="1">
            <a:spLocks/>
          </p:cNvSpPr>
          <p:nvPr/>
        </p:nvSpPr>
        <p:spPr>
          <a:xfrm>
            <a:off x="1384136" y="1762563"/>
            <a:ext cx="9105188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chemeClr val="bg1">
                  <a:lumMod val="75000"/>
                </a:schemeClr>
              </a:buClr>
              <a:buNone/>
            </a:pPr>
            <a:r>
              <a:rPr lang="zh-CN" altLang="en-US" sz="2000" dirty="0">
                <a:latin typeface="+mn-ea"/>
              </a:rPr>
              <a:t>分词 </a:t>
            </a:r>
            <a:r>
              <a:rPr lang="en-US" altLang="zh-CN" sz="2000" dirty="0">
                <a:latin typeface="+mn-ea"/>
              </a:rPr>
              <a:t>NLPIR </a:t>
            </a:r>
            <a:endParaRPr lang="en-US" sz="2000" dirty="0">
              <a:latin typeface="+mn-ea"/>
              <a:cs typeface="Gotham Pro Light" panose="02000503030000020004" pitchFamily="2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02B8334-9060-421A-B2DB-7DAA541A36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345480"/>
            <a:ext cx="12192000" cy="318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9601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2795</TotalTime>
  <Words>940</Words>
  <Application>Microsoft Office PowerPoint</Application>
  <PresentationFormat>宽屏</PresentationFormat>
  <Paragraphs>58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11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宝华</dc:creator>
  <cp:lastModifiedBy>庆鸿 姜</cp:lastModifiedBy>
  <cp:revision>1253</cp:revision>
  <dcterms:created xsi:type="dcterms:W3CDTF">2018-06-01T07:28:09Z</dcterms:created>
  <dcterms:modified xsi:type="dcterms:W3CDTF">2019-01-14T08:56:24Z</dcterms:modified>
</cp:coreProperties>
</file>